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6"/>
    <p:restoredTop sz="87043"/>
  </p:normalViewPr>
  <p:slideViewPr>
    <p:cSldViewPr snapToGrid="0">
      <p:cViewPr>
        <p:scale>
          <a:sx n="94" d="100"/>
          <a:sy n="94" d="100"/>
        </p:scale>
        <p:origin x="76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latin typeface="Arial"/>
              </a:rPr>
              <a:t>Click to move the slide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 dirty="0">
                <a:latin typeface="Times New Roman"/>
              </a:rPr>
              <a:t>&lt;header&gt;</a:t>
            </a: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 dirty="0">
                <a:latin typeface="Times New Roman"/>
              </a:rPr>
              <a:t>&lt;date/time&gt;</a:t>
            </a: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 dirty="0">
                <a:latin typeface="Times New Roman"/>
              </a:rPr>
              <a:t>&lt;footer&gt;</a:t>
            </a: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FB22C1D-E647-41AA-9A66-E6A19F1A9D8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3799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189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255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4255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03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6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1"/>
          <p:cNvSpPr/>
          <p:nvPr/>
        </p:nvSpPr>
        <p:spPr>
          <a:xfrm>
            <a:off x="371160" y="6416640"/>
            <a:ext cx="1144908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 hidden="1"/>
          <p:cNvSpPr/>
          <p:nvPr/>
        </p:nvSpPr>
        <p:spPr>
          <a:xfrm>
            <a:off x="371520" y="0"/>
            <a:ext cx="6860520" cy="61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34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98989"/>
                </a:solidFill>
                <a:latin typeface="Calibri"/>
                <a:ea typeface="DejaVu Sans"/>
              </a:rPr>
              <a:t>Robotics, Artificial Intelligence and Real-Time Systems ▪ Department of Computer Science ▪ Technical University of Munich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" name="CustomShape 3" hidden="1"/>
          <p:cNvSpPr/>
          <p:nvPr/>
        </p:nvSpPr>
        <p:spPr>
          <a:xfrm>
            <a:off x="9121320" y="6489720"/>
            <a:ext cx="206532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B8B8B"/>
                </a:solidFill>
                <a:latin typeface="Calibri"/>
                <a:ea typeface="DejaVu Sans"/>
              </a:rPr>
              <a:t>Prof. Dr.-Ing. habil. Alois Knoll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3" name="Grafik 12"/>
          <p:cNvPicPr/>
          <p:nvPr/>
        </p:nvPicPr>
        <p:blipFill>
          <a:blip r:embed="rId14"/>
          <a:srcRect r="80417"/>
          <a:stretch/>
        </p:blipFill>
        <p:spPr>
          <a:xfrm>
            <a:off x="522000" y="482760"/>
            <a:ext cx="601560" cy="617040"/>
          </a:xfrm>
          <a:prstGeom prst="rect">
            <a:avLst/>
          </a:prstGeom>
          <a:ln>
            <a:noFill/>
          </a:ln>
        </p:spPr>
      </p:pic>
      <p:pic>
        <p:nvPicPr>
          <p:cNvPr id="4" name="Picture 5"/>
          <p:cNvPicPr/>
          <p:nvPr/>
        </p:nvPicPr>
        <p:blipFill>
          <a:blip r:embed="rId15"/>
          <a:stretch/>
        </p:blipFill>
        <p:spPr>
          <a:xfrm>
            <a:off x="10680840" y="521640"/>
            <a:ext cx="1006560" cy="519480"/>
          </a:xfrm>
          <a:prstGeom prst="rect">
            <a:avLst/>
          </a:prstGeom>
          <a:ln>
            <a:noFill/>
          </a:ln>
        </p:spPr>
      </p:pic>
      <p:pic>
        <p:nvPicPr>
          <p:cNvPr id="5" name="Picture 6"/>
          <p:cNvPicPr/>
          <p:nvPr/>
        </p:nvPicPr>
        <p:blipFill>
          <a:blip r:embed="rId16"/>
          <a:stretch/>
        </p:blipFill>
        <p:spPr>
          <a:xfrm>
            <a:off x="8512560" y="428400"/>
            <a:ext cx="612720" cy="70272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17"/>
          <a:stretch/>
        </p:blipFill>
        <p:spPr>
          <a:xfrm>
            <a:off x="1125360" y="579960"/>
            <a:ext cx="3741120" cy="51228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18"/>
          <a:stretch/>
        </p:blipFill>
        <p:spPr>
          <a:xfrm>
            <a:off x="9416160" y="512640"/>
            <a:ext cx="973440" cy="547200"/>
          </a:xfrm>
          <a:prstGeom prst="rect">
            <a:avLst/>
          </a:prstGeom>
          <a:ln>
            <a:noFill/>
          </a:ln>
        </p:spPr>
      </p:pic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Line 1"/>
          <p:cNvSpPr/>
          <p:nvPr/>
        </p:nvSpPr>
        <p:spPr>
          <a:xfrm>
            <a:off x="371160" y="6416640"/>
            <a:ext cx="1144908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CustomShape 2"/>
          <p:cNvSpPr/>
          <p:nvPr/>
        </p:nvSpPr>
        <p:spPr>
          <a:xfrm>
            <a:off x="371520" y="0"/>
            <a:ext cx="6860520" cy="61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34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98989"/>
                </a:solidFill>
                <a:latin typeface="Calibri"/>
                <a:ea typeface="DejaVu Sans"/>
              </a:rPr>
              <a:t>Artificial Intelligence and Robotics ▪ School of Computation, Information and Technology  ▪ Technical University of Munich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9121320" y="6525720"/>
            <a:ext cx="206532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B8B8B"/>
                </a:solidFill>
                <a:latin typeface="Calibri"/>
                <a:ea typeface="DejaVu Sans"/>
              </a:rPr>
              <a:t>Walter Zimmer, M.Sc.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11278800" y="6527160"/>
            <a:ext cx="539640" cy="21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7014001A-75D8-4152-81B9-23C0FA147460}" type="slidenum">
              <a:rPr lang="en-US" sz="10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en-US" sz="1000" b="0" strike="noStrike" spc="-1" dirty="0"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371880" y="6529680"/>
            <a:ext cx="675360" cy="21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hr-HR" sz="1000" b="0" strike="noStrike" spc="-1" dirty="0">
                <a:solidFill>
                  <a:srgbClr val="8B8B8B"/>
                </a:solidFill>
                <a:latin typeface="Calibri"/>
                <a:ea typeface="DejaVu Sans"/>
              </a:rPr>
              <a:t>15.03.2023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1161720" y="6527160"/>
            <a:ext cx="786780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B2B2B2"/>
                </a:solidFill>
                <a:latin typeface="Calibri"/>
                <a:ea typeface="DejaVu Sans"/>
              </a:rPr>
              <a:t>8th Update Meeting – Multi-Modal 3D Object Detection based on Roadside Sensors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100" name="Picture 41"/>
          <p:cNvPicPr/>
          <p:nvPr/>
        </p:nvPicPr>
        <p:blipFill>
          <a:blip r:embed="rId14"/>
          <a:stretch/>
        </p:blipFill>
        <p:spPr>
          <a:xfrm>
            <a:off x="11593080" y="207360"/>
            <a:ext cx="397800" cy="204840"/>
          </a:xfrm>
          <a:prstGeom prst="rect">
            <a:avLst/>
          </a:prstGeom>
          <a:ln>
            <a:noFill/>
          </a:ln>
        </p:spPr>
      </p:pic>
      <p:pic>
        <p:nvPicPr>
          <p:cNvPr id="101" name="Picture 47"/>
          <p:cNvPicPr/>
          <p:nvPr/>
        </p:nvPicPr>
        <p:blipFill>
          <a:blip r:embed="rId15"/>
          <a:stretch/>
        </p:blipFill>
        <p:spPr>
          <a:xfrm>
            <a:off x="10679400" y="170280"/>
            <a:ext cx="241560" cy="277560"/>
          </a:xfrm>
          <a:prstGeom prst="rect">
            <a:avLst/>
          </a:prstGeom>
          <a:ln>
            <a:noFill/>
          </a:ln>
        </p:spPr>
      </p:pic>
      <p:pic>
        <p:nvPicPr>
          <p:cNvPr id="102" name="Picture 42"/>
          <p:cNvPicPr/>
          <p:nvPr/>
        </p:nvPicPr>
        <p:blipFill>
          <a:blip r:embed="rId16"/>
          <a:stretch/>
        </p:blipFill>
        <p:spPr>
          <a:xfrm>
            <a:off x="10294920" y="192240"/>
            <a:ext cx="222120" cy="24624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17"/>
          <a:stretch/>
        </p:blipFill>
        <p:spPr>
          <a:xfrm>
            <a:off x="11066760" y="201600"/>
            <a:ext cx="355320" cy="208800"/>
          </a:xfrm>
          <a:prstGeom prst="rect">
            <a:avLst/>
          </a:prstGeom>
          <a:ln>
            <a:noFill/>
          </a:ln>
        </p:spPr>
      </p:pic>
      <p:sp>
        <p:nvSpPr>
          <p:cNvPr id="104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5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71520" y="2214000"/>
            <a:ext cx="11446920" cy="213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000" b="1" strike="noStrike" spc="-1" dirty="0">
                <a:solidFill>
                  <a:srgbClr val="0065BD"/>
                </a:solidFill>
                <a:latin typeface="Calibri"/>
                <a:ea typeface="DejaVu Sans"/>
              </a:rPr>
              <a:t>Monocular Roadside 3D Perception based on Amodal Instance Segmentation</a:t>
            </a:r>
            <a:endParaRPr lang="en-US" sz="5000" b="0" strike="noStrike" spc="-1" dirty="0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71520" y="1563840"/>
            <a:ext cx="11446920" cy="40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r-HR" sz="2400" b="1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Bachelor’s </a:t>
            </a:r>
            <a:r>
              <a:rPr lang="hr-HR" sz="2400" b="1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Thesis</a:t>
            </a:r>
            <a:r>
              <a:rPr lang="hr-HR" sz="2400" b="1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lang="hr-HR" sz="2400" b="1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Initial</a:t>
            </a:r>
            <a:r>
              <a:rPr lang="hr-HR" sz="2400" b="1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lang="hr-HR" sz="2400" b="1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Topic</a:t>
            </a:r>
            <a:r>
              <a:rPr lang="hr-HR" sz="2400" b="1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</a:t>
            </a:r>
            <a:r>
              <a:rPr lang="hr-HR" sz="2400" b="1" strike="noStrike" spc="-1" dirty="0" err="1">
                <a:solidFill>
                  <a:srgbClr val="808080"/>
                </a:solidFill>
                <a:latin typeface="Calibri"/>
                <a:ea typeface="DejaVu Sans"/>
              </a:rPr>
              <a:t>Presentation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347400" y="6155280"/>
            <a:ext cx="11446920" cy="46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October 27, 2023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371520" y="3880800"/>
            <a:ext cx="11446920" cy="94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1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Bach Ngoc Doan 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Noto Sans CJK SC"/>
              </a:rPr>
              <a:t>Chair of Artificial Intelligence and </a:t>
            </a: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Robotics (AIR)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Department of Computer Engineering (CE)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School of Computation, Information and Technology (CIT)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Technical University of Munich (TUM)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I6 Robotics Lab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Schleißheimer Straße 90A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85748 Garching-Hochbrück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200" name="Picture 199"/>
          <p:cNvPicPr/>
          <p:nvPr/>
        </p:nvPicPr>
        <p:blipFill>
          <a:blip r:embed="rId2"/>
          <a:stretch/>
        </p:blipFill>
        <p:spPr>
          <a:xfrm>
            <a:off x="5830200" y="392760"/>
            <a:ext cx="2721240" cy="747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trike="noStrike" spc="-1" dirty="0">
                <a:solidFill>
                  <a:srgbClr val="0065BD"/>
                </a:solidFill>
                <a:latin typeface="Calibri"/>
                <a:ea typeface="DejaVu Sans"/>
              </a:rPr>
              <a:t>Content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71520" y="1302120"/>
            <a:ext cx="11446920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r-HR" spc="-1" dirty="0">
                <a:solidFill>
                  <a:srgbClr val="000000"/>
                </a:solidFill>
                <a:latin typeface="Calibri"/>
              </a:rPr>
              <a:t>About Me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r-HR" spc="-1" dirty="0" err="1">
                <a:solidFill>
                  <a:srgbClr val="000000"/>
                </a:solidFill>
                <a:latin typeface="Calibri"/>
              </a:rPr>
              <a:t>Motivation</a:t>
            </a: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r-HR" spc="-1" dirty="0" err="1">
                <a:solidFill>
                  <a:srgbClr val="000000"/>
                </a:solidFill>
                <a:latin typeface="Calibri"/>
              </a:rPr>
              <a:t>Approach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r-HR" spc="-1" dirty="0" err="1">
                <a:solidFill>
                  <a:srgbClr val="000000"/>
                </a:solidFill>
                <a:latin typeface="Calibri"/>
              </a:rPr>
              <a:t>Work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plan 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r-HR" spc="-1" dirty="0">
                <a:solidFill>
                  <a:srgbClr val="000000"/>
                </a:solidFill>
                <a:latin typeface="Calibri"/>
              </a:rPr>
              <a:t>References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r-H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				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EF17D-EB5B-EDCB-DBD4-DB615E250559}"/>
              </a:ext>
            </a:extLst>
          </p:cNvPr>
          <p:cNvSpPr txBox="1"/>
          <p:nvPr/>
        </p:nvSpPr>
        <p:spPr>
          <a:xfrm>
            <a:off x="310560" y="6517732"/>
            <a:ext cx="10589088" cy="238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950">
                <a:solidFill>
                  <a:schemeClr val="tx1">
                    <a:lumMod val="50000"/>
                    <a:lumOff val="50000"/>
                  </a:schemeClr>
                </a:solidFill>
              </a:rPr>
              <a:t>27.10.2023										Bach Ngoc Doan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trike="noStrike" spc="-1" dirty="0">
                <a:solidFill>
                  <a:srgbClr val="0065BD"/>
                </a:solidFill>
                <a:latin typeface="Calibri"/>
                <a:ea typeface="DejaVu Sans"/>
              </a:rPr>
              <a:t>About Me 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826346" y="1317385"/>
            <a:ext cx="7763971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5060" indent="-3429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hr-HR" sz="2000" b="1" spc="-1" dirty="0">
                <a:solidFill>
                  <a:srgbClr val="000000"/>
                </a:solidFill>
                <a:latin typeface="Calibri"/>
              </a:rPr>
              <a:t>Bach Ngoc Doan </a:t>
            </a:r>
            <a:r>
              <a:rPr lang="hr-HR" b="1" spc="-1" dirty="0">
                <a:solidFill>
                  <a:srgbClr val="000000"/>
                </a:solidFill>
                <a:latin typeface="Calibri"/>
              </a:rPr>
              <a:t>	</a:t>
            </a: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B.Sc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. Informatics,  7</a:t>
            </a:r>
            <a:r>
              <a:rPr lang="hr-HR" spc="-1" baseline="30000" dirty="0">
                <a:solidFill>
                  <a:srgbClr val="000000"/>
                </a:solidFill>
                <a:latin typeface="Calibri"/>
              </a:rPr>
              <a:t>th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semester </a:t>
            </a: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hr-HR" spc="-1" dirty="0">
                <a:solidFill>
                  <a:srgbClr val="000000"/>
                </a:solidFill>
                <a:latin typeface="Calibri"/>
              </a:rPr>
              <a:t>My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relevant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experiences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: </a:t>
            </a:r>
          </a:p>
          <a:p>
            <a:pPr marL="745110" lvl="1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hr-HR" spc="-1" dirty="0" err="1">
                <a:solidFill>
                  <a:srgbClr val="000000"/>
                </a:solidFill>
                <a:latin typeface="Calibri"/>
              </a:rPr>
              <a:t>Practical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course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: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Cognitive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Robotics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745110" lvl="1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hr-HR" spc="-1" dirty="0">
                <a:solidFill>
                  <a:srgbClr val="000000"/>
                </a:solidFill>
                <a:latin typeface="Calibri"/>
              </a:rPr>
              <a:t>09/2022 – 09/2023: working student at msg – automotive &amp; manufacturing sector</a:t>
            </a:r>
          </a:p>
          <a:p>
            <a:pPr marL="4593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hr-HR" spc="-1" dirty="0">
                <a:solidFill>
                  <a:srgbClr val="000000"/>
                </a:solidFill>
                <a:latin typeface="Calibri"/>
              </a:rPr>
              <a:t>Languages: Vietnamese, English, German, Chinese   </a:t>
            </a:r>
            <a:r>
              <a:rPr lang="hr-H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	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A7363-46E5-5087-E638-FB3CE713D09D}"/>
              </a:ext>
            </a:extLst>
          </p:cNvPr>
          <p:cNvSpPr txBox="1"/>
          <p:nvPr/>
        </p:nvSpPr>
        <p:spPr>
          <a:xfrm>
            <a:off x="310560" y="6517732"/>
            <a:ext cx="10589088" cy="238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9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27.10.2023										Bach Ngoc Doan</a:t>
            </a:r>
          </a:p>
        </p:txBody>
      </p:sp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13C154DD-1B7B-0FAA-5E94-21FDFF8A1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5" t="7698" r="6518"/>
          <a:stretch/>
        </p:blipFill>
        <p:spPr>
          <a:xfrm>
            <a:off x="454646" y="1480769"/>
            <a:ext cx="3286082" cy="44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82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 err="1">
                <a:solidFill>
                  <a:srgbClr val="0065BD"/>
                </a:solidFill>
                <a:latin typeface="Calibri"/>
              </a:rPr>
              <a:t>Motivation</a:t>
            </a: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  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8632981" y="1302120"/>
            <a:ext cx="3185460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hr-HR" spc="-1" dirty="0" err="1">
                <a:solidFill>
                  <a:srgbClr val="000000"/>
                </a:solidFill>
                <a:latin typeface="Calibri"/>
              </a:rPr>
              <a:t>The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current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system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uses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YOLOv7 </a:t>
            </a: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hr-HR" spc="-1" dirty="0" err="1">
                <a:solidFill>
                  <a:srgbClr val="000000"/>
                </a:solidFill>
                <a:latin typeface="Calibri"/>
              </a:rPr>
              <a:t>Limitation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: YOLOv7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can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only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detect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the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visible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parts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objects</a:t>
            </a: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r-H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				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A7363-46E5-5087-E638-FB3CE713D09D}"/>
              </a:ext>
            </a:extLst>
          </p:cNvPr>
          <p:cNvSpPr txBox="1"/>
          <p:nvPr/>
        </p:nvSpPr>
        <p:spPr>
          <a:xfrm>
            <a:off x="310560" y="6517732"/>
            <a:ext cx="10589088" cy="238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9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27.10.2023										Bach Ngoc Doan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75DADC-4192-9740-9363-376B1795E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08" y="1299960"/>
            <a:ext cx="8183873" cy="493488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BD1E6C8-EFDD-3394-46AF-FF37E9CE00E6}"/>
              </a:ext>
            </a:extLst>
          </p:cNvPr>
          <p:cNvSpPr/>
          <p:nvPr/>
        </p:nvSpPr>
        <p:spPr>
          <a:xfrm>
            <a:off x="829733" y="2641601"/>
            <a:ext cx="550334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B3C2456-E121-4964-638A-70E219EB85E3}"/>
              </a:ext>
            </a:extLst>
          </p:cNvPr>
          <p:cNvSpPr/>
          <p:nvPr/>
        </p:nvSpPr>
        <p:spPr>
          <a:xfrm>
            <a:off x="7044267" y="1976759"/>
            <a:ext cx="1219200" cy="11982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5B5FE0-CF76-C587-1704-C20488BC1FC0}"/>
              </a:ext>
            </a:extLst>
          </p:cNvPr>
          <p:cNvSpPr txBox="1"/>
          <p:nvPr/>
        </p:nvSpPr>
        <p:spPr>
          <a:xfrm>
            <a:off x="8632981" y="5682083"/>
            <a:ext cx="34371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i="1" dirty="0"/>
              <a:t>Fig 1: Inference of the existing system on a frame from TUM Traffic Dataset</a:t>
            </a:r>
          </a:p>
        </p:txBody>
      </p:sp>
    </p:spTree>
    <p:extLst>
      <p:ext uri="{BB962C8B-B14F-4D97-AF65-F5344CB8AC3E}">
        <p14:creationId xmlns:p14="http://schemas.microsoft.com/office/powerpoint/2010/main" val="3915419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trike="noStrike" spc="-1" dirty="0">
                <a:solidFill>
                  <a:srgbClr val="0065BD"/>
                </a:solidFill>
                <a:latin typeface="Calibri"/>
                <a:ea typeface="DejaVu Sans"/>
              </a:rPr>
              <a:t>Approach 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71520" y="1302120"/>
            <a:ext cx="11446920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§"/>
            </a:pPr>
            <a:r>
              <a:rPr lang="hr-HR" spc="-1" dirty="0" err="1">
                <a:solidFill>
                  <a:srgbClr val="000000"/>
                </a:solidFill>
                <a:latin typeface="Calibri"/>
              </a:rPr>
              <a:t>Exploit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b="1" spc="-1" dirty="0">
                <a:solidFill>
                  <a:srgbClr val="000000"/>
                </a:solidFill>
                <a:latin typeface="Calibri"/>
              </a:rPr>
              <a:t>amodal instance </a:t>
            </a:r>
            <a:r>
              <a:rPr lang="hr-HR" b="1" spc="-1" dirty="0" err="1">
                <a:solidFill>
                  <a:srgbClr val="000000"/>
                </a:solidFill>
                <a:latin typeface="Calibri"/>
              </a:rPr>
              <a:t>segmentation</a:t>
            </a:r>
            <a:r>
              <a:rPr lang="hr-HR" b="1" spc="-1" dirty="0">
                <a:solidFill>
                  <a:srgbClr val="000000"/>
                </a:solidFill>
                <a:latin typeface="Calibri"/>
              </a:rPr>
              <a:t> (AIS) 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methods to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detect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the full shape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of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objects</a:t>
            </a: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r-H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				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A7363-46E5-5087-E638-FB3CE713D09D}"/>
              </a:ext>
            </a:extLst>
          </p:cNvPr>
          <p:cNvSpPr txBox="1"/>
          <p:nvPr/>
        </p:nvSpPr>
        <p:spPr>
          <a:xfrm>
            <a:off x="310560" y="6517732"/>
            <a:ext cx="10589088" cy="238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9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27.10.2023										Bach Ngoc Doan</a:t>
            </a:r>
          </a:p>
        </p:txBody>
      </p:sp>
      <p:pic>
        <p:nvPicPr>
          <p:cNvPr id="3" name="Picture 2" descr="A group of cars parked on a street&#10;&#10;Description automatically generated">
            <a:extLst>
              <a:ext uri="{FF2B5EF4-FFF2-40B4-BE49-F238E27FC236}">
                <a16:creationId xmlns:a16="http://schemas.microsoft.com/office/drawing/2014/main" id="{D2204BA5-9C02-39E5-EDBA-608D8F4D67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02"/>
          <a:stretch/>
        </p:blipFill>
        <p:spPr>
          <a:xfrm>
            <a:off x="748995" y="2377366"/>
            <a:ext cx="4729537" cy="2854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A street with cars painted on it&#10;&#10;Description automatically generated">
            <a:extLst>
              <a:ext uri="{FF2B5EF4-FFF2-40B4-BE49-F238E27FC236}">
                <a16:creationId xmlns:a16="http://schemas.microsoft.com/office/drawing/2014/main" id="{DCDCA766-DEED-77F4-BD6E-2A0DBE7DC1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23"/>
          <a:stretch/>
        </p:blipFill>
        <p:spPr>
          <a:xfrm>
            <a:off x="6713470" y="2377366"/>
            <a:ext cx="4610050" cy="2827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6ED47D-B8BE-21C8-9F4E-1EF68491E116}"/>
              </a:ext>
            </a:extLst>
          </p:cNvPr>
          <p:cNvSpPr txBox="1"/>
          <p:nvPr/>
        </p:nvSpPr>
        <p:spPr>
          <a:xfrm>
            <a:off x="748994" y="5231616"/>
            <a:ext cx="4729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i="1" dirty="0"/>
              <a:t>Fig 2: Instance Segmentation on a frame from the KINS dataset.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095EF-B146-6E8E-CE50-7F7FDA3576CB}"/>
              </a:ext>
            </a:extLst>
          </p:cNvPr>
          <p:cNvSpPr txBox="1"/>
          <p:nvPr/>
        </p:nvSpPr>
        <p:spPr>
          <a:xfrm>
            <a:off x="6593983" y="5231616"/>
            <a:ext cx="4729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500" i="1" dirty="0"/>
              <a:t>Fig 3: Amodal Instance Segmentation on a frame from the KINS dataset.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602CF6-3DB4-06A5-1F9D-F587145EA334}"/>
              </a:ext>
            </a:extLst>
          </p:cNvPr>
          <p:cNvCxnSpPr/>
          <p:nvPr/>
        </p:nvCxnSpPr>
        <p:spPr>
          <a:xfrm>
            <a:off x="5605104" y="3790980"/>
            <a:ext cx="98887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0386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trike="noStrike" spc="-1" dirty="0">
                <a:solidFill>
                  <a:srgbClr val="0065BD"/>
                </a:solidFill>
                <a:latin typeface="Calibri"/>
                <a:ea typeface="DejaVu Sans"/>
              </a:rPr>
              <a:t>Work plan 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71520" y="1302120"/>
            <a:ext cx="11446920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r-H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				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A7363-46E5-5087-E638-FB3CE713D09D}"/>
              </a:ext>
            </a:extLst>
          </p:cNvPr>
          <p:cNvSpPr txBox="1"/>
          <p:nvPr/>
        </p:nvSpPr>
        <p:spPr>
          <a:xfrm>
            <a:off x="310560" y="6517732"/>
            <a:ext cx="10589088" cy="238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950">
                <a:solidFill>
                  <a:schemeClr val="tx1">
                    <a:lumMod val="50000"/>
                    <a:lumOff val="50000"/>
                  </a:schemeClr>
                </a:solidFill>
              </a:rPr>
              <a:t>27.10.2023										Bach Ngoc Doan</a:t>
            </a:r>
          </a:p>
        </p:txBody>
      </p:sp>
      <p:pic>
        <p:nvPicPr>
          <p:cNvPr id="3" name="Picture 2" descr="A screenshot of a project&#10;&#10;Description automatically generated">
            <a:extLst>
              <a:ext uri="{FF2B5EF4-FFF2-40B4-BE49-F238E27FC236}">
                <a16:creationId xmlns:a16="http://schemas.microsoft.com/office/drawing/2014/main" id="{1B07EEB0-C41C-AA52-8407-808C273EB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864" y="1156384"/>
            <a:ext cx="6410271" cy="523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trike="noStrike" spc="-1" dirty="0">
                <a:solidFill>
                  <a:srgbClr val="0065BD"/>
                </a:solidFill>
                <a:latin typeface="Calibri"/>
                <a:ea typeface="DejaVu Sans"/>
              </a:rPr>
              <a:t>References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71520" y="1302120"/>
            <a:ext cx="11446920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dirty="0" err="1"/>
              <a:t>Creß</a:t>
            </a:r>
            <a:r>
              <a:rPr lang="en-GB" dirty="0"/>
              <a:t>, C., Zimmer, W., Strand, L., </a:t>
            </a:r>
            <a:r>
              <a:rPr lang="en-GB" dirty="0" err="1"/>
              <a:t>Fortkord</a:t>
            </a:r>
            <a:r>
              <a:rPr lang="en-GB" dirty="0"/>
              <a:t>, M., Dai, S., </a:t>
            </a:r>
            <a:r>
              <a:rPr lang="en-GB" dirty="0" err="1"/>
              <a:t>Lakshminarasimhan</a:t>
            </a:r>
            <a:r>
              <a:rPr lang="en-GB" dirty="0"/>
              <a:t>, V. and Knoll, A., 2022, June. A9-dataset: Multi-sensor infrastructure-based dataset for mobility research. In </a:t>
            </a:r>
            <a:r>
              <a:rPr lang="en-GB" i="1" dirty="0"/>
              <a:t>2022 IEEE Intelligent Vehicles Symposium (IV)</a:t>
            </a:r>
            <a:r>
              <a:rPr lang="en-GB" dirty="0"/>
              <a:t> (pp. 965-970). IEEE.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dirty="0"/>
              <a:t>Zimmer, W., </a:t>
            </a:r>
            <a:r>
              <a:rPr lang="en-GB" dirty="0" err="1"/>
              <a:t>Creß</a:t>
            </a:r>
            <a:r>
              <a:rPr lang="en-GB" dirty="0"/>
              <a:t>, C., Nguyen, H.T. and Knoll, A.C., 2023. A9 Intersection Dataset: All You Need for Urban 3D Camera-LiDAR Roadside Perception. </a:t>
            </a:r>
            <a:r>
              <a:rPr lang="en-GB" i="1" dirty="0" err="1"/>
              <a:t>arXiv</a:t>
            </a:r>
            <a:r>
              <a:rPr lang="en-GB" i="1" dirty="0"/>
              <a:t> preprint arXiv:2306.09266</a:t>
            </a:r>
            <a:r>
              <a:rPr lang="en-GB" dirty="0"/>
              <a:t>.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dirty="0"/>
              <a:t>Qi, L., Jiang, L., Liu, S., Shen, X. and Jia, J., 2019. </a:t>
            </a:r>
            <a:r>
              <a:rPr lang="en-GB" dirty="0" err="1"/>
              <a:t>Amodal</a:t>
            </a:r>
            <a:r>
              <a:rPr lang="en-GB" dirty="0"/>
              <a:t> instance segmentation with kins dataset. In </a:t>
            </a:r>
            <a:r>
              <a:rPr lang="en-GB" i="1" dirty="0"/>
              <a:t>Proceedings of the IEEE/CVF Conference on Computer Vision and Pattern Recognition</a:t>
            </a:r>
            <a:r>
              <a:rPr lang="en-GB" dirty="0"/>
              <a:t> (pp. 3014-3023).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r-H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				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A7363-46E5-5087-E638-FB3CE713D09D}"/>
              </a:ext>
            </a:extLst>
          </p:cNvPr>
          <p:cNvSpPr txBox="1"/>
          <p:nvPr/>
        </p:nvSpPr>
        <p:spPr>
          <a:xfrm>
            <a:off x="310560" y="6517732"/>
            <a:ext cx="10589088" cy="238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sz="950">
                <a:solidFill>
                  <a:schemeClr val="tx1">
                    <a:lumMod val="50000"/>
                    <a:lumOff val="50000"/>
                  </a:schemeClr>
                </a:solidFill>
              </a:rPr>
              <a:t>27.10.2023										Bach Ngoc Doan</a:t>
            </a:r>
          </a:p>
        </p:txBody>
      </p:sp>
    </p:spTree>
    <p:extLst>
      <p:ext uri="{BB962C8B-B14F-4D97-AF65-F5344CB8AC3E}">
        <p14:creationId xmlns:p14="http://schemas.microsoft.com/office/powerpoint/2010/main" val="764780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615</TotalTime>
  <Words>461</Words>
  <Application>Microsoft Macintosh PowerPoint</Application>
  <PresentationFormat>Widescreen</PresentationFormat>
  <Paragraphs>58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Technische Universität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Florian Walter</dc:creator>
  <dc:description/>
  <cp:lastModifiedBy>bachngoc doan</cp:lastModifiedBy>
  <cp:revision>154</cp:revision>
  <dcterms:created xsi:type="dcterms:W3CDTF">2019-08-14T14:18:55Z</dcterms:created>
  <dcterms:modified xsi:type="dcterms:W3CDTF">2023-10-27T08:05:52Z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Technische Universität München</vt:lpwstr>
  </property>
  <property fmtid="{D5CDD505-2E9C-101B-9397-08002B2CF9AE}" pid="4" name="HiddenSlides">
    <vt:i4>1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Manager">
    <vt:lpwstr>knoll@mytum.de</vt:lpwstr>
  </property>
  <property fmtid="{D5CDD505-2E9C-101B-9397-08002B2CF9AE}" pid="9" name="Notes">
    <vt:i4>17</vt:i4>
  </property>
  <property fmtid="{D5CDD505-2E9C-101B-9397-08002B2CF9AE}" pid="10" name="PresentationFormat">
    <vt:lpwstr>Breitbild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27</vt:i4>
  </property>
</Properties>
</file>